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9" r:id="rId8"/>
    <p:sldId id="263" r:id="rId9"/>
    <p:sldId id="268" r:id="rId10"/>
    <p:sldId id="265" r:id="rId11"/>
    <p:sldId id="270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5C8E26"/>
    <a:srgbClr val="FFFFFF"/>
    <a:srgbClr val="FFA3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DBDA-9C38-46FE-825E-FF7635499D96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F519-D4FE-4BCE-873D-3DA2F818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DBDA-9C38-46FE-825E-FF7635499D96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F519-D4FE-4BCE-873D-3DA2F818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DBDA-9C38-46FE-825E-FF7635499D96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F519-D4FE-4BCE-873D-3DA2F818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DBDA-9C38-46FE-825E-FF7635499D96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F519-D4FE-4BCE-873D-3DA2F818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DBDA-9C38-46FE-825E-FF7635499D96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F519-D4FE-4BCE-873D-3DA2F818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DBDA-9C38-46FE-825E-FF7635499D96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F519-D4FE-4BCE-873D-3DA2F818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DBDA-9C38-46FE-825E-FF7635499D96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F519-D4FE-4BCE-873D-3DA2F818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DBDA-9C38-46FE-825E-FF7635499D96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F519-D4FE-4BCE-873D-3DA2F818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DBDA-9C38-46FE-825E-FF7635499D96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F519-D4FE-4BCE-873D-3DA2F818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DBDA-9C38-46FE-825E-FF7635499D96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F519-D4FE-4BCE-873D-3DA2F818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DBDA-9C38-46FE-825E-FF7635499D96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F519-D4FE-4BCE-873D-3DA2F818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ADBDA-9C38-46FE-825E-FF7635499D96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EF519-D4FE-4BCE-873D-3DA2F818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ebedeva@bizzone.biz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bizzone.biz" TargetMode="External"/><Relationship Id="rId4" Type="http://schemas.openxmlformats.org/officeDocument/2006/relationships/hyperlink" Target="http://www.bizzone.bi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711" y="235494"/>
            <a:ext cx="370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+mj-lt"/>
                <a:cs typeface="Arial" pitchFamily="34" charset="0"/>
              </a:rPr>
              <a:t>ИНФРАСТРУКТУРА</a:t>
            </a:r>
          </a:p>
        </p:txBody>
      </p:sp>
      <p:sp>
        <p:nvSpPr>
          <p:cNvPr id="4" name="Овал 3"/>
          <p:cNvSpPr/>
          <p:nvPr/>
        </p:nvSpPr>
        <p:spPr>
          <a:xfrm>
            <a:off x="3743908" y="2564904"/>
            <a:ext cx="1656184" cy="16561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ЛК «ЮЖНЫЙ»</a:t>
            </a:r>
          </a:p>
        </p:txBody>
      </p:sp>
      <p:pic>
        <p:nvPicPr>
          <p:cNvPr id="6149" name="Picture 5" descr="C:\Со старого\Docs\Проекты\Проект Дружный\Презентация Дружный\Презентация аля А-плюс\icons\телефон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661250"/>
            <a:ext cx="1055117" cy="855982"/>
          </a:xfrm>
          <a:prstGeom prst="rect">
            <a:avLst/>
          </a:prstGeom>
          <a:noFill/>
        </p:spPr>
      </p:pic>
      <p:pic>
        <p:nvPicPr>
          <p:cNvPr id="6150" name="Picture 6" descr="C:\Со старого\Docs\Проекты\Проект Дружный\Презентация Дружный\Презентация аля А-плюс\icons\видеонаблюде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8084" y="1225550"/>
            <a:ext cx="1082675" cy="914400"/>
          </a:xfrm>
          <a:prstGeom prst="rect">
            <a:avLst/>
          </a:prstGeom>
          <a:noFill/>
        </p:spPr>
      </p:pic>
      <p:pic>
        <p:nvPicPr>
          <p:cNvPr id="6151" name="Picture 7" descr="C:\Со старого\Docs\Проекты\Проект Дружный\Презентация Дружный\Презентация аля А-плюс\icons\интерне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566319"/>
            <a:ext cx="914400" cy="950913"/>
          </a:xfrm>
          <a:prstGeom prst="rect">
            <a:avLst/>
          </a:prstGeom>
          <a:noFill/>
        </p:spPr>
      </p:pic>
      <p:pic>
        <p:nvPicPr>
          <p:cNvPr id="6153" name="Picture 9" descr="C:\Со старого\Docs\Проекты\Проект Дружный\Презентация Дружный\Презентация аля А-плюс\icons\охра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0591" y="1124744"/>
            <a:ext cx="917575" cy="1116013"/>
          </a:xfrm>
          <a:prstGeom prst="rect">
            <a:avLst/>
          </a:prstGeom>
          <a:noFill/>
        </p:spPr>
      </p:pic>
      <p:pic>
        <p:nvPicPr>
          <p:cNvPr id="6154" name="Picture 10" descr="C:\Со старого\Docs\Проекты\Проект Дружный\Презентация Дружный\Презентация аля А-плюс\icons\паркин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2920690"/>
            <a:ext cx="914400" cy="914400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4932040" y="2276871"/>
            <a:ext cx="504056" cy="36004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3635896" y="4149080"/>
            <a:ext cx="504056" cy="36004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V="1">
            <a:off x="5004048" y="4149080"/>
            <a:ext cx="504056" cy="36004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V="1">
            <a:off x="3707904" y="2276872"/>
            <a:ext cx="504056" cy="36004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436096" y="3392852"/>
            <a:ext cx="57606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158735" y="3392852"/>
            <a:ext cx="57606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16216" y="119675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Круглосуточное видеонаблюдение на всей территории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7584" y="119675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Охрана периметра и контрольно-пропускной режим</a:t>
            </a:r>
          </a:p>
        </p:txBody>
      </p:sp>
      <p:pic>
        <p:nvPicPr>
          <p:cNvPr id="6156" name="Picture 12" descr="C:\Со старого\Docs\Проекты\Проект Дружный\Презентация Дружный\Презентация аля А-плюс\icons\пожаротушение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888940"/>
            <a:ext cx="901700" cy="9779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164288" y="2924944"/>
            <a:ext cx="197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Автоматическая система пожаротушения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2708920"/>
            <a:ext cx="197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Парковка для грузовых  и легковых машин на 50 и 100 мест соответственно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16216" y="4653136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Локальная сеть по всей территории комплекса. Высоко- скоростной интернет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584" y="472514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Городские телефонные номера, своя мини АТС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711" y="235494"/>
            <a:ext cx="3751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+mj-lt"/>
                <a:cs typeface="Arial" pitchFamily="34" charset="0"/>
              </a:rPr>
              <a:t>КОММУНИКАЦИИ</a:t>
            </a:r>
          </a:p>
        </p:txBody>
      </p:sp>
      <p:sp>
        <p:nvSpPr>
          <p:cNvPr id="4" name="Овал 3"/>
          <p:cNvSpPr/>
          <p:nvPr/>
        </p:nvSpPr>
        <p:spPr>
          <a:xfrm>
            <a:off x="2267744" y="1088740"/>
            <a:ext cx="4608512" cy="4608512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79512" y="1556792"/>
            <a:ext cx="1656184" cy="0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452320" y="1556792"/>
            <a:ext cx="1512168" cy="0"/>
          </a:xfrm>
          <a:prstGeom prst="line">
            <a:avLst/>
          </a:prstGeom>
          <a:ln w="88900" cmpd="dbl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79512" y="5229200"/>
            <a:ext cx="1728192" cy="0"/>
          </a:xfrm>
          <a:prstGeom prst="line">
            <a:avLst/>
          </a:prstGeom>
          <a:ln w="88900" cmpd="dbl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164288" y="5229200"/>
            <a:ext cx="1800200" cy="0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Со старого\Docs\Проекты\Проект Дружный\Презентация Дружный\Презентация аля А-плюс\icons\В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8286" y="4794309"/>
            <a:ext cx="517195" cy="866651"/>
          </a:xfrm>
          <a:prstGeom prst="rect">
            <a:avLst/>
          </a:prstGeom>
          <a:noFill/>
        </p:spPr>
      </p:pic>
      <p:pic>
        <p:nvPicPr>
          <p:cNvPr id="1027" name="Picture 3" descr="C:\Со старого\Docs\Проекты\Проект Дружный\Презентация Дружный\Презентация аля А-плюс\icons\Га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052736"/>
            <a:ext cx="605752" cy="1008112"/>
          </a:xfrm>
          <a:prstGeom prst="rect">
            <a:avLst/>
          </a:prstGeom>
          <a:noFill/>
        </p:spPr>
      </p:pic>
      <p:pic>
        <p:nvPicPr>
          <p:cNvPr id="1028" name="Picture 4" descr="C:\Со старого\Docs\Проекты\Проект Дружный\Презентация Дружный\Презентация аля А-плюс\icons\Электричеств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178822"/>
            <a:ext cx="784796" cy="782340"/>
          </a:xfrm>
          <a:prstGeom prst="rect">
            <a:avLst/>
          </a:prstGeom>
          <a:noFill/>
        </p:spPr>
      </p:pic>
      <p:pic>
        <p:nvPicPr>
          <p:cNvPr id="1029" name="Picture 5" descr="C:\Со старого\Docs\Проекты\Проект Дружный\Презентация Дружный\Презентация аля А-плюс\icons\Ж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797152"/>
            <a:ext cx="573559" cy="852216"/>
          </a:xfrm>
          <a:prstGeom prst="rect">
            <a:avLst/>
          </a:prstGeom>
          <a:noFill/>
        </p:spPr>
      </p:pic>
      <p:pic>
        <p:nvPicPr>
          <p:cNvPr id="1031" name="Picture 7" descr="C:\Со старого\Docs\Проекты\Проект Дружный\Презентация Дружный\Презентация аля А-плюс\icons\Арендатор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573016"/>
            <a:ext cx="1828800" cy="1831975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323528" y="1715324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Две газовые котельные мощностью</a:t>
            </a:r>
          </a:p>
          <a:p>
            <a:r>
              <a:rPr lang="ru-RU" sz="1600" b="1" u="sng" dirty="0">
                <a:solidFill>
                  <a:schemeClr val="bg1">
                    <a:lumMod val="50000"/>
                  </a:schemeClr>
                </a:solidFill>
              </a:rPr>
              <a:t>800 кВт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ru-RU" sz="1600" b="1" u="sng" dirty="0">
                <a:solidFill>
                  <a:schemeClr val="bg1">
                    <a:lumMod val="50000"/>
                  </a:schemeClr>
                </a:solidFill>
              </a:rPr>
              <a:t>3,5 МВт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23528" y="3512622"/>
            <a:ext cx="1728192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Железно-дорожная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ветка на территории подходит непосредственно к складам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92280" y="1715324"/>
            <a:ext cx="1728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Электро-снабжение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по</a:t>
            </a:r>
          </a:p>
          <a:p>
            <a:pPr algn="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2-м веткам.</a:t>
            </a:r>
          </a:p>
          <a:p>
            <a:pPr algn="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ТП мощностью</a:t>
            </a:r>
          </a:p>
          <a:p>
            <a:pPr algn="r"/>
            <a:r>
              <a:rPr lang="ru-RU" sz="1600" b="1" u="sng" dirty="0">
                <a:solidFill>
                  <a:schemeClr val="bg1">
                    <a:lumMod val="50000"/>
                  </a:schemeClr>
                </a:solidFill>
              </a:rPr>
              <a:t>5 МВт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 возможностью увеличения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92280" y="4005064"/>
            <a:ext cx="1728192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Центральный водопровод и канализация во всех зданиях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99792" y="1484784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Продуманное</a:t>
            </a:r>
          </a:p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расположение парковок и логика движения транспорта по территории призваны обеспечить максимальное удобство арендаторов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711" y="235494"/>
            <a:ext cx="631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+mj-lt"/>
                <a:cs typeface="Arial" pitchFamily="34" charset="0"/>
              </a:rPr>
              <a:t>НАШИ КРУПНЕЙШИЕ КЛИЕНТЫ</a:t>
            </a:r>
          </a:p>
        </p:txBody>
      </p:sp>
      <p:pic>
        <p:nvPicPr>
          <p:cNvPr id="5122" name="Picture 2" descr="C:\Со старого\Docs\Проекты\Проект Дружный\Презентация Дружный\Презентация аля А-плюс\icons\IronMoun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6"/>
            <a:ext cx="3240360" cy="738802"/>
          </a:xfrm>
          <a:prstGeom prst="rect">
            <a:avLst/>
          </a:prstGeom>
          <a:noFill/>
        </p:spPr>
      </p:pic>
      <p:pic>
        <p:nvPicPr>
          <p:cNvPr id="5123" name="Picture 3" descr="C:\Со старого\Docs\Проекты\Проект Дружный\Презентация Дружный\Презентация аля А-плюс\icons\kolo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16832"/>
            <a:ext cx="2338277" cy="827750"/>
          </a:xfrm>
          <a:prstGeom prst="rect">
            <a:avLst/>
          </a:prstGeom>
          <a:noFill/>
        </p:spPr>
      </p:pic>
      <p:pic>
        <p:nvPicPr>
          <p:cNvPr id="5124" name="Picture 4" descr="C:\Со старого\Docs\Проекты\Проект Дружный\Презентация Дружный\Презентация аля А-плюс\icons\ncfar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9598" y="4941168"/>
            <a:ext cx="2126818" cy="1008112"/>
          </a:xfrm>
          <a:prstGeom prst="rect">
            <a:avLst/>
          </a:prstGeom>
          <a:noFill/>
        </p:spPr>
      </p:pic>
      <p:pic>
        <p:nvPicPr>
          <p:cNvPr id="5125" name="Picture 5" descr="C:\Со старого\Docs\Проекты\Проект Дружный\Презентация Дружный\Презентация аля А-плюс\icons\dp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933056"/>
            <a:ext cx="2171126" cy="907531"/>
          </a:xfrm>
          <a:prstGeom prst="rect">
            <a:avLst/>
          </a:prstGeom>
          <a:noFill/>
        </p:spPr>
      </p:pic>
      <p:pic>
        <p:nvPicPr>
          <p:cNvPr id="5127" name="Picture 7" descr="C:\Со старого\Docs\Проекты\Проект Дружный\Презентация Дружный\Презентация аля А-плюс\icons\рукопожати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1484784"/>
            <a:ext cx="1112838" cy="8937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0030" y="2636912"/>
            <a:ext cx="40941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/>
              <a:t>Логистический</a:t>
            </a:r>
            <a:r>
              <a:rPr lang="ru-RU" sz="2800" b="1" dirty="0"/>
              <a:t> комплекс</a:t>
            </a:r>
          </a:p>
          <a:p>
            <a:pPr algn="ctr"/>
            <a:r>
              <a:rPr lang="ru-RU" sz="2800" b="1" dirty="0"/>
              <a:t>«ЮЖНЫЙ» 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280" y="3573016"/>
            <a:ext cx="3965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Территория комфорта для успеха ВАШЕГО бизнеса!</a:t>
            </a:r>
          </a:p>
        </p:txBody>
      </p:sp>
      <p:pic>
        <p:nvPicPr>
          <p:cNvPr id="1027" name="Picture 3" descr="C:\Со старого\Docs\Проекты\Проект Дружный\Презентация Дружный\Презентация аля А-плюс\icons\Itec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2924944"/>
            <a:ext cx="2312689" cy="963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711" y="235494"/>
            <a:ext cx="2299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>
                <a:latin typeface="+mj-lt"/>
                <a:cs typeface="Arial" pitchFamily="34" charset="0"/>
              </a:rPr>
              <a:t>КОНТАКТЫ</a:t>
            </a:r>
            <a:endParaRPr lang="ru-RU" sz="3600" dirty="0"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484784"/>
            <a:ext cx="51125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Генеральный директор</a:t>
            </a:r>
          </a:p>
          <a:p>
            <a:r>
              <a:rPr lang="ru-RU" sz="2400" dirty="0"/>
              <a:t>Лебедева Яна Владимировна</a:t>
            </a:r>
          </a:p>
          <a:p>
            <a:r>
              <a:rPr lang="ru-RU" dirty="0"/>
              <a:t>+7 910 793 08 04</a:t>
            </a:r>
          </a:p>
          <a:p>
            <a:r>
              <a:rPr lang="en-US" dirty="0">
                <a:hlinkClick r:id="rId3"/>
              </a:rPr>
              <a:t>lebedeva@bizzone.biz</a:t>
            </a:r>
            <a:endParaRPr lang="ru-RU" dirty="0"/>
          </a:p>
          <a:p>
            <a:r>
              <a:rPr lang="en-US" dirty="0">
                <a:hlinkClick r:id="rId4"/>
              </a:rPr>
              <a:t>www.bizzone.biz</a:t>
            </a:r>
            <a:endParaRPr lang="en-US" dirty="0"/>
          </a:p>
          <a:p>
            <a:endParaRPr lang="en-US" sz="2400" dirty="0"/>
          </a:p>
          <a:p>
            <a:r>
              <a:rPr lang="ru-RU" sz="2400" b="1" dirty="0" err="1"/>
              <a:t>Логистический</a:t>
            </a:r>
            <a:r>
              <a:rPr lang="ru-RU" sz="2400" b="1" dirty="0"/>
              <a:t> комплекс «Южный»</a:t>
            </a:r>
          </a:p>
          <a:p>
            <a:r>
              <a:rPr lang="ru-RU" dirty="0"/>
              <a:t>Нижегородская область, п. </a:t>
            </a:r>
            <a:r>
              <a:rPr lang="ru-RU" dirty="0" err="1"/>
              <a:t>Кудьма</a:t>
            </a:r>
            <a:r>
              <a:rPr lang="ru-RU" dirty="0"/>
              <a:t>, </a:t>
            </a:r>
            <a:r>
              <a:rPr lang="ru-RU" dirty="0" err="1"/>
              <a:t>Кудьминская</a:t>
            </a:r>
            <a:r>
              <a:rPr lang="ru-RU" dirty="0"/>
              <a:t> </a:t>
            </a:r>
            <a:r>
              <a:rPr lang="ru-RU" dirty="0" err="1"/>
              <a:t>промзона</a:t>
            </a:r>
            <a:r>
              <a:rPr lang="ru-RU" dirty="0"/>
              <a:t>, 2-я территория, д. 5</a:t>
            </a:r>
          </a:p>
          <a:p>
            <a:r>
              <a:rPr lang="ru-RU" dirty="0"/>
              <a:t>+7 (831) 220 14 07</a:t>
            </a:r>
          </a:p>
          <a:p>
            <a:r>
              <a:rPr lang="en-US" dirty="0">
                <a:hlinkClick r:id="rId5"/>
              </a:rPr>
              <a:t>info@bizzone.biz</a:t>
            </a:r>
            <a:endParaRPr lang="en-US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043608" y="1628800"/>
            <a:ext cx="288032" cy="21602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043608" y="3545833"/>
            <a:ext cx="288032" cy="21602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Со старого\Docs\Проекты\Проект Дружный\Реконструкция\Archive2\1_edited_lighter-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4251"/>
            <a:ext cx="9144000" cy="51480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5711" y="235494"/>
            <a:ext cx="6884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+mj-lt"/>
                <a:cs typeface="Arial" pitchFamily="34" charset="0"/>
              </a:rPr>
              <a:t>ГЕНЕРАЛЬНЫЙ ПЛАН КОМПЛЕКСА</a:t>
            </a:r>
          </a:p>
        </p:txBody>
      </p:sp>
      <p:sp>
        <p:nvSpPr>
          <p:cNvPr id="5" name="Выноска 1 (с границей) 4"/>
          <p:cNvSpPr/>
          <p:nvPr/>
        </p:nvSpPr>
        <p:spPr>
          <a:xfrm>
            <a:off x="6876256" y="1052736"/>
            <a:ext cx="1872208" cy="1440160"/>
          </a:xfrm>
          <a:prstGeom prst="accentCallout1">
            <a:avLst>
              <a:gd name="adj1" fmla="val 60083"/>
              <a:gd name="adj2" fmla="val -6032"/>
              <a:gd name="adj3" fmla="val 137126"/>
              <a:gd name="adj4" fmla="val -34609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Реконструированные склады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20 000 м</a:t>
            </a:r>
            <a:r>
              <a:rPr lang="ru-RU" sz="1400" baseline="30000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+3 000 м</a:t>
            </a:r>
            <a:r>
              <a:rPr lang="ru-RU" sz="1400" baseline="30000" dirty="0">
                <a:solidFill>
                  <a:schemeClr val="tx1"/>
                </a:solidFill>
              </a:rPr>
              <a:t>2</a:t>
            </a:r>
            <a:r>
              <a:rPr lang="ru-RU" sz="1400" dirty="0">
                <a:solidFill>
                  <a:schemeClr val="tx1"/>
                </a:solidFill>
              </a:rPr>
              <a:t> -административно-бытовые блоки</a:t>
            </a:r>
          </a:p>
        </p:txBody>
      </p:sp>
      <p:sp>
        <p:nvSpPr>
          <p:cNvPr id="6" name="Выноска 1 (с границей) 5"/>
          <p:cNvSpPr/>
          <p:nvPr/>
        </p:nvSpPr>
        <p:spPr>
          <a:xfrm>
            <a:off x="179512" y="4005064"/>
            <a:ext cx="1944216" cy="1440160"/>
          </a:xfrm>
          <a:prstGeom prst="accentCallout1">
            <a:avLst>
              <a:gd name="adj1" fmla="val 47384"/>
              <a:gd name="adj2" fmla="val 105900"/>
              <a:gd name="adj3" fmla="val -8884"/>
              <a:gd name="adj4" fmla="val 141936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Новый складской комплекс класса «А»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36 000 м</a:t>
            </a:r>
            <a:r>
              <a:rPr lang="ru-RU" sz="1400" baseline="30000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+7 000 м</a:t>
            </a:r>
            <a:r>
              <a:rPr lang="ru-RU" sz="1400" baseline="30000" dirty="0">
                <a:solidFill>
                  <a:schemeClr val="bg1"/>
                </a:solidFill>
              </a:rPr>
              <a:t>2</a:t>
            </a:r>
            <a:r>
              <a:rPr lang="ru-RU" sz="1400" dirty="0">
                <a:solidFill>
                  <a:schemeClr val="bg1"/>
                </a:solidFill>
              </a:rPr>
              <a:t> - административно-бытовые блоки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90872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66 000 м</a:t>
            </a:r>
            <a:r>
              <a:rPr lang="ru-RU" sz="3200" b="1" baseline="30000" dirty="0">
                <a:solidFill>
                  <a:schemeClr val="bg1"/>
                </a:solidFill>
              </a:rPr>
              <a:t>2</a:t>
            </a:r>
            <a:r>
              <a:rPr lang="ru-RU" sz="3200" b="1" dirty="0">
                <a:solidFill>
                  <a:schemeClr val="bg1"/>
                </a:solidFill>
              </a:rPr>
              <a:t> – общая площадь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711" y="235494"/>
            <a:ext cx="7212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+mj-lt"/>
                <a:cs typeface="Arial" pitchFamily="34" charset="0"/>
              </a:rPr>
              <a:t>СТАДИЯ ОСУЩЕСТВЛЕНИЯ ПРОЕКТА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980728"/>
            <a:ext cx="9144000" cy="4968552"/>
            <a:chOff x="0" y="980728"/>
            <a:chExt cx="9144000" cy="49685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5013176"/>
              <a:ext cx="9144000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1052736"/>
              <a:ext cx="1403648" cy="4824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87824" y="2924944"/>
              <a:ext cx="590465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172400" y="2708920"/>
              <a:ext cx="971600" cy="252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788024" y="1052736"/>
              <a:ext cx="792088" cy="1944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15616" y="980728"/>
              <a:ext cx="2016224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483768" y="1124744"/>
              <a:ext cx="115212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G:\Проект Дружный\Презентация Дружный\_Бюджет 2021\Планировка территории 2021-09-30 - с Юр-лицами и ПЛОЩАДЯМИ.jpg"/>
          <p:cNvPicPr>
            <a:picLocks noChangeAspect="1" noChangeArrowheads="1"/>
          </p:cNvPicPr>
          <p:nvPr/>
        </p:nvPicPr>
        <p:blipFill>
          <a:blip r:embed="rId3" cstate="print"/>
          <a:srcRect l="6654" t="5076" r="7180" b="6090"/>
          <a:stretch>
            <a:fillRect/>
          </a:stretch>
        </p:blipFill>
        <p:spPr bwMode="auto">
          <a:xfrm>
            <a:off x="685625" y="1124744"/>
            <a:ext cx="7702799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Со старого\Docs\Проекты\Проект Дружный\Презентация Дружный\Презентация аля А-плюс\IMG_8903.jpg"/>
          <p:cNvPicPr>
            <a:picLocks noChangeAspect="1" noChangeArrowheads="1"/>
          </p:cNvPicPr>
          <p:nvPr/>
        </p:nvPicPr>
        <p:blipFill>
          <a:blip r:embed="rId3" cstate="print"/>
          <a:srcRect t="6533" b="27613"/>
          <a:stretch>
            <a:fillRect/>
          </a:stretch>
        </p:blipFill>
        <p:spPr bwMode="auto">
          <a:xfrm>
            <a:off x="0" y="1988840"/>
            <a:ext cx="9144000" cy="401339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5711" y="260648"/>
            <a:ext cx="672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  <a:cs typeface="Arial" pitchFamily="34" charset="0"/>
              </a:rPr>
              <a:t>ОСНОВНЫЕ ХАРАКТЕРИСТИКИ БЛОКА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2060848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Офисы – 700 м</a:t>
            </a:r>
            <a:r>
              <a:rPr lang="ru-RU" sz="3200" b="1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Склады – 3600 м</a:t>
            </a:r>
            <a:r>
              <a:rPr lang="ru-RU" sz="3200" b="1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07703" y="4437114"/>
            <a:ext cx="1440160" cy="1440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4653138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Высокоточные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бетонные полы с</a:t>
            </a:r>
          </a:p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антипылевым</a:t>
            </a:r>
            <a:r>
              <a:rPr lang="ru-RU" sz="1200" b="1" dirty="0">
                <a:solidFill>
                  <a:schemeClr val="bg1"/>
                </a:solidFill>
              </a:rPr>
              <a:t> упрочняющим покрытием</a:t>
            </a:r>
          </a:p>
        </p:txBody>
      </p:sp>
      <p:sp>
        <p:nvSpPr>
          <p:cNvPr id="12" name="Овал 11"/>
          <p:cNvSpPr/>
          <p:nvPr/>
        </p:nvSpPr>
        <p:spPr>
          <a:xfrm>
            <a:off x="216023" y="2996952"/>
            <a:ext cx="1152130" cy="1152130"/>
          </a:xfrm>
          <a:prstGeom prst="ellipse">
            <a:avLst/>
          </a:prstGeom>
          <a:solidFill>
            <a:srgbClr val="FFA32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009" y="321297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</a:rPr>
              <a:t>Энерго-сберегающие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 технологии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179511" y="4295712"/>
            <a:ext cx="1584177" cy="15841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3" y="4581130"/>
            <a:ext cx="15841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Автоматическая </a:t>
            </a:r>
            <a:r>
              <a:rPr lang="ru-RU" sz="1100" b="1" dirty="0" err="1">
                <a:solidFill>
                  <a:schemeClr val="bg1"/>
                </a:solidFill>
              </a:rPr>
              <a:t>сплинкерная</a:t>
            </a:r>
            <a:r>
              <a:rPr lang="ru-RU" sz="1100" b="1" dirty="0">
                <a:solidFill>
                  <a:schemeClr val="bg1"/>
                </a:solidFill>
              </a:rPr>
              <a:t> система пожаротушения повышенной производительности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894638"/>
            <a:ext cx="12046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14 м</a:t>
            </a:r>
          </a:p>
          <a:p>
            <a:pPr algn="ctr"/>
            <a:r>
              <a:rPr lang="ru-RU" sz="1200" dirty="0"/>
              <a:t>Высота потолка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676" y="1398694"/>
            <a:ext cx="10823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12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18 </a:t>
            </a:r>
          </a:p>
          <a:p>
            <a:pPr algn="ctr"/>
            <a:r>
              <a:rPr lang="ru-RU" sz="1200" dirty="0"/>
              <a:t>Сетка колонн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9474" y="894638"/>
            <a:ext cx="12283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8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тонн/м</a:t>
            </a:r>
            <a:r>
              <a:rPr lang="ru-RU" sz="1400" b="1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b="1" baseline="30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200" dirty="0"/>
              <a:t>Нагрузка на пол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1478" y="1398694"/>
            <a:ext cx="8643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док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1200" dirty="0"/>
              <a:t>на 400 м</a:t>
            </a:r>
            <a:r>
              <a:rPr lang="ru-RU" sz="1200" baseline="30000" dirty="0"/>
              <a:t>2</a:t>
            </a:r>
            <a:r>
              <a:rPr lang="ru-RU" sz="12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69663" y="894638"/>
            <a:ext cx="12611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9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доков</a:t>
            </a:r>
          </a:p>
          <a:p>
            <a:pPr algn="ctr"/>
            <a:r>
              <a:rPr lang="ru-RU" sz="1200" dirty="0"/>
              <a:t>Закрытая рампа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72512" y="1398694"/>
            <a:ext cx="12554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4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ворот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1200" dirty="0"/>
              <a:t>Открытая рампа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6296" y="1052736"/>
            <a:ext cx="17352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</a:rPr>
              <a:t>Офисно-бытовые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помещения на двух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этажах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5571" y="894638"/>
            <a:ext cx="97654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100" dirty="0"/>
              <a:t>парковочных</a:t>
            </a:r>
          </a:p>
          <a:p>
            <a:pPr algn="ctr"/>
            <a:r>
              <a:rPr lang="ru-RU" sz="1100" dirty="0"/>
              <a:t>места для </a:t>
            </a:r>
          </a:p>
          <a:p>
            <a:pPr algn="ctr"/>
            <a:endParaRPr lang="ru-RU" sz="1200" dirty="0"/>
          </a:p>
          <a:p>
            <a:pPr algn="ctr"/>
            <a:r>
              <a:rPr lang="ru-RU" sz="1100" dirty="0"/>
              <a:t>на 500 м</a:t>
            </a:r>
            <a:r>
              <a:rPr lang="ru-RU" sz="1100" baseline="300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99707" y="894638"/>
            <a:ext cx="97654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100" dirty="0"/>
              <a:t>парковочных</a:t>
            </a:r>
          </a:p>
          <a:p>
            <a:pPr algn="ctr"/>
            <a:r>
              <a:rPr lang="ru-RU" sz="1100" dirty="0"/>
              <a:t>места для </a:t>
            </a:r>
          </a:p>
          <a:p>
            <a:pPr algn="ctr"/>
            <a:endParaRPr lang="ru-RU" sz="1200" dirty="0"/>
          </a:p>
          <a:p>
            <a:pPr algn="ctr"/>
            <a:r>
              <a:rPr lang="ru-RU" sz="1100" dirty="0"/>
              <a:t>На 500 м</a:t>
            </a:r>
            <a:r>
              <a:rPr lang="ru-RU" sz="1100" baseline="30000" dirty="0"/>
              <a:t>2</a:t>
            </a:r>
          </a:p>
        </p:txBody>
      </p:sp>
      <p:sp>
        <p:nvSpPr>
          <p:cNvPr id="26" name="Овал 25"/>
          <p:cNvSpPr/>
          <p:nvPr/>
        </p:nvSpPr>
        <p:spPr>
          <a:xfrm>
            <a:off x="7668344" y="4581130"/>
            <a:ext cx="1296146" cy="1296146"/>
          </a:xfrm>
          <a:prstGeom prst="ellipse">
            <a:avLst/>
          </a:prstGeom>
          <a:solidFill>
            <a:srgbClr val="78B8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740356" y="4653138"/>
            <a:ext cx="1152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6</a:t>
            </a:r>
            <a:r>
              <a:rPr lang="ru-RU" sz="2400" b="1" dirty="0">
                <a:solidFill>
                  <a:schemeClr val="bg1"/>
                </a:solidFill>
              </a:rPr>
              <a:t>-ти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ярусное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хранение</a:t>
            </a:r>
          </a:p>
        </p:txBody>
      </p:sp>
      <p:pic>
        <p:nvPicPr>
          <p:cNvPr id="3077" name="Picture 5" descr="C:\Со старого\Docs\Проекты\Проект Дружный\Презентация Дружный\Презентация аля А-плюс\icons\Грузовы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573459"/>
            <a:ext cx="432048" cy="155267"/>
          </a:xfrm>
          <a:prstGeom prst="rect">
            <a:avLst/>
          </a:prstGeom>
          <a:noFill/>
        </p:spPr>
      </p:pic>
      <p:pic>
        <p:nvPicPr>
          <p:cNvPr id="3078" name="Picture 6" descr="C:\Со старого\Docs\Проекты\Проект Дружный\Презентация Дружный\Презентация аля А-плюс\icons\Легковы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4421" y="1568697"/>
            <a:ext cx="432048" cy="168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95711" y="235494"/>
            <a:ext cx="5974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+mj-lt"/>
                <a:cs typeface="Arial" pitchFamily="34" charset="0"/>
              </a:rPr>
              <a:t>ПЛАНИРОВКИ БЛОКА. СКЛАД</a:t>
            </a:r>
          </a:p>
        </p:txBody>
      </p:sp>
      <p:pic>
        <p:nvPicPr>
          <p:cNvPr id="1027" name="Picture 3" descr="C:\Со старого\Docs\Проекты\Проект Дружный\Презентация Дружный\Презентация аля А-плюс\7-План-1-этажа--08.jpg"/>
          <p:cNvPicPr>
            <a:picLocks noChangeAspect="1" noChangeArrowheads="1"/>
          </p:cNvPicPr>
          <p:nvPr/>
        </p:nvPicPr>
        <p:blipFill>
          <a:blip r:embed="rId3" cstate="print"/>
          <a:srcRect l="7777" r="2933"/>
          <a:stretch>
            <a:fillRect/>
          </a:stretch>
        </p:blipFill>
        <p:spPr bwMode="auto">
          <a:xfrm rot="5400000">
            <a:off x="1372892" y="58373"/>
            <a:ext cx="5857647" cy="7668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711" y="235494"/>
            <a:ext cx="4406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+mj-lt"/>
                <a:cs typeface="Arial" pitchFamily="34" charset="0"/>
              </a:rPr>
              <a:t>ПЛАНИРОВКИ БЛОКА</a:t>
            </a:r>
          </a:p>
        </p:txBody>
      </p:sp>
      <p:pic>
        <p:nvPicPr>
          <p:cNvPr id="1027" name="Picture 3" descr="C:\Со старого\Docs\Проекты\Проект Дружный\Презентация Дружный\Презентация аля А-плюс\7-План-1-этажа-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924562"/>
            <a:ext cx="5076056" cy="5933438"/>
          </a:xfrm>
          <a:prstGeom prst="rect">
            <a:avLst/>
          </a:prstGeom>
          <a:noFill/>
        </p:spPr>
      </p:pic>
      <p:pic>
        <p:nvPicPr>
          <p:cNvPr id="5" name="Picture 2" descr="C:\Со старого\Docs\Проекты\Проект Дружный\Презентация Дружный\Презентация аля А-плюс\08-План-2-этаж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6892460" cy="136815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95536" y="1628800"/>
            <a:ext cx="4104456" cy="1152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7164288" y="1772816"/>
            <a:ext cx="1152128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Со старого\Docs\Проекты\Проект Дружный\Презентация Дружный\Презентация аля А-плюс\08-План-2-этаж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6892460" cy="136815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0" y="1844824"/>
            <a:ext cx="390136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ОФИСНО-БЫТОВЫЕ ПОМЕЩЕНИЯ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15816" y="2348880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2 этаж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5816" y="4149080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3 этаж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711" y="235494"/>
            <a:ext cx="4356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+mj-lt"/>
                <a:cs typeface="Arial" pitchFamily="34" charset="0"/>
              </a:rPr>
              <a:t>ФОТОГРАФИИ БЛОКА</a:t>
            </a:r>
          </a:p>
        </p:txBody>
      </p:sp>
      <p:pic>
        <p:nvPicPr>
          <p:cNvPr id="3074" name="Picture 2" descr="C:\Со старого\Docs\Foto\Дружный - фото для оценки 2017-01 - smaller\Блок 1 - Терминал 7\IMG_5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000" y="1025553"/>
            <a:ext cx="7200000" cy="481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711" y="235494"/>
            <a:ext cx="4356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+mj-lt"/>
                <a:cs typeface="Arial" pitchFamily="34" charset="0"/>
              </a:rPr>
              <a:t>ФОТОГРАФИИ БЛОКА</a:t>
            </a:r>
          </a:p>
        </p:txBody>
      </p:sp>
      <p:pic>
        <p:nvPicPr>
          <p:cNvPr id="4098" name="Picture 2" descr="C:\Со старого\Docs\Foto\Дружный - фото для оценки 2017-01 - smaller\Блок 1 - Терминал 7\IMG_8443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470" y="954452"/>
            <a:ext cx="3657600" cy="2491200"/>
          </a:xfrm>
          <a:prstGeom prst="rect">
            <a:avLst/>
          </a:prstGeom>
          <a:noFill/>
        </p:spPr>
      </p:pic>
      <p:pic>
        <p:nvPicPr>
          <p:cNvPr id="4101" name="Picture 5" descr="C:\Со старого\Docs\Foto\Дружный - фото для оценки 2017-01 - smaller\Блок 4 - Терминал 10\IMG_8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6808" y="954452"/>
            <a:ext cx="3657600" cy="2490787"/>
          </a:xfrm>
          <a:prstGeom prst="rect">
            <a:avLst/>
          </a:prstGeom>
          <a:noFill/>
        </p:spPr>
      </p:pic>
      <p:pic>
        <p:nvPicPr>
          <p:cNvPr id="4102" name="Picture 6" descr="C:\Со старого\Docs\Foto\Дружный - фото для оценки 2017-01 - smaller\Блок 1 - Терминал 7\IMG_76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6808" y="3474732"/>
            <a:ext cx="3657600" cy="2438400"/>
          </a:xfrm>
          <a:prstGeom prst="rect">
            <a:avLst/>
          </a:prstGeom>
          <a:noFill/>
        </p:spPr>
      </p:pic>
      <p:pic>
        <p:nvPicPr>
          <p:cNvPr id="4104" name="Picture 8" descr="C:\Со старого\Docs\Foto\Дружный - фото для оценки 2017-01 - smaller\Блок 2 - Терминал 8\IMG_6345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475932"/>
            <a:ext cx="3657600" cy="243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290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Titio2</dc:creator>
  <cp:lastModifiedBy>Офис</cp:lastModifiedBy>
  <cp:revision>84</cp:revision>
  <dcterms:created xsi:type="dcterms:W3CDTF">2017-02-02T09:50:28Z</dcterms:created>
  <dcterms:modified xsi:type="dcterms:W3CDTF">2021-10-01T09:07:51Z</dcterms:modified>
</cp:coreProperties>
</file>